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62" r:id="rId2"/>
    <p:sldId id="277" r:id="rId3"/>
    <p:sldId id="263" r:id="rId4"/>
    <p:sldId id="275" r:id="rId5"/>
    <p:sldId id="264" r:id="rId6"/>
    <p:sldId id="291" r:id="rId7"/>
    <p:sldId id="294" r:id="rId8"/>
    <p:sldId id="295" r:id="rId9"/>
    <p:sldId id="270" r:id="rId10"/>
    <p:sldId id="271" r:id="rId11"/>
    <p:sldId id="274" r:id="rId12"/>
    <p:sldId id="272" r:id="rId13"/>
    <p:sldId id="273" r:id="rId14"/>
    <p:sldId id="278" r:id="rId15"/>
    <p:sldId id="279" r:id="rId16"/>
    <p:sldId id="280" r:id="rId17"/>
    <p:sldId id="282" r:id="rId18"/>
    <p:sldId id="281" r:id="rId19"/>
    <p:sldId id="284" r:id="rId20"/>
    <p:sldId id="283" r:id="rId21"/>
    <p:sldId id="287" r:id="rId22"/>
    <p:sldId id="288" r:id="rId23"/>
    <p:sldId id="289" r:id="rId24"/>
    <p:sldId id="286" r:id="rId25"/>
    <p:sldId id="285" r:id="rId26"/>
    <p:sldId id="290" r:id="rId27"/>
    <p:sldId id="298" r:id="rId28"/>
    <p:sldId id="299" r:id="rId29"/>
    <p:sldId id="292" r:id="rId30"/>
    <p:sldId id="296" r:id="rId31"/>
    <p:sldId id="297" r:id="rId32"/>
    <p:sldId id="30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C59EA6F-3BEE-4463-A311-B8E993C43089}">
          <p14:sldIdLst>
            <p14:sldId id="262"/>
          </p14:sldIdLst>
        </p14:section>
        <p14:section name="Introduction" id="{133ED8D0-A0BB-490F-A67B-A40DF7F3A04E}">
          <p14:sldIdLst>
            <p14:sldId id="277"/>
            <p14:sldId id="263"/>
            <p14:sldId id="275"/>
            <p14:sldId id="264"/>
          </p14:sldIdLst>
        </p14:section>
        <p14:section name="Literature Review" id="{27A2EFE6-B08F-4F14-8110-C0DC740A0923}">
          <p14:sldIdLst>
            <p14:sldId id="291"/>
            <p14:sldId id="294"/>
            <p14:sldId id="295"/>
          </p14:sldIdLst>
        </p14:section>
        <p14:section name="Methodology" id="{68B680D4-72FE-40B5-8DB2-8CC248C54021}">
          <p14:sldIdLst>
            <p14:sldId id="270"/>
            <p14:sldId id="271"/>
            <p14:sldId id="274"/>
            <p14:sldId id="272"/>
            <p14:sldId id="273"/>
            <p14:sldId id="278"/>
            <p14:sldId id="279"/>
            <p14:sldId id="280"/>
            <p14:sldId id="282"/>
            <p14:sldId id="281"/>
            <p14:sldId id="284"/>
            <p14:sldId id="283"/>
            <p14:sldId id="287"/>
            <p14:sldId id="288"/>
            <p14:sldId id="289"/>
          </p14:sldIdLst>
        </p14:section>
        <p14:section name="Remote Control" id="{76C02867-E090-4F22-A66C-8548DDDD632E}">
          <p14:sldIdLst>
            <p14:sldId id="286"/>
            <p14:sldId id="285"/>
          </p14:sldIdLst>
        </p14:section>
        <p14:section name="Conclusion" id="{CCC5521D-EE01-4DEB-BCE4-3EE3EF977F58}">
          <p14:sldIdLst>
            <p14:sldId id="290"/>
            <p14:sldId id="298"/>
            <p14:sldId id="299"/>
            <p14:sldId id="292"/>
            <p14:sldId id="296"/>
            <p14:sldId id="297"/>
            <p14:sldId id="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58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81B29-AD1F-4CF4-99D5-9EF9815890AF}" type="datetimeFigureOut">
              <a:rPr lang="en-US" smtClean="0"/>
              <a:t>22-Apr-21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F11110-80D1-47AB-AEE7-E6FCE99DCF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32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FBDC7A8-B3BC-4BAD-BF14-042A1D351B7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15365" name="Footer Placeholder 4"/>
          <p:cNvSpPr>
            <a:spLocks noGrp="1"/>
          </p:cNvSpPr>
          <p:nvPr>
            <p:ph type="ftr" sz="quarter" idx="4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657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16388" name="Footer Placeholder 3"/>
          <p:cNvSpPr>
            <a:spLocks noGrp="1"/>
          </p:cNvSpPr>
          <p:nvPr>
            <p:ph type="ftr" sz="quarter" idx="4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16389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92AC18-243B-41C2-95C9-0B1B2274AE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702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16388" name="Footer Placeholder 3"/>
          <p:cNvSpPr>
            <a:spLocks noGrp="1"/>
          </p:cNvSpPr>
          <p:nvPr>
            <p:ph type="ftr" sz="quarter" idx="4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16389" name="Slide Number Placeholder 4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92AC18-243B-41C2-95C9-0B1B2274AE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665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F11110-80D1-47AB-AEE7-E6FCE99DCFF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226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E2806D-AB88-445B-95A8-E2AEB3321F81}" type="datetime1">
              <a:rPr lang="en-US" smtClean="0"/>
              <a:t>22-Apr-21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Department of  MIE, CUET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25A80C-FC93-4F15-BDD3-BCA79F9693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983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414C0D-8095-4539-BAC5-101A0C214804}" type="datetime1">
              <a:rPr lang="en-US" smtClean="0"/>
              <a:t>22-Apr-21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Department of  MIE, CUET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6C598C-12DB-446C-900C-69F8881E35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869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E8FA20-7864-4303-96B4-D8C701DD1E1B}" type="datetime1">
              <a:rPr lang="en-US" smtClean="0"/>
              <a:t>22-Apr-21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Department of  MIE, CUET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EE673A-E21D-46EA-9410-F805A57AEC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27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DCBFC63-D349-413B-AF43-B02419A95508}" type="datetime1">
              <a:rPr lang="en-US" smtClean="0"/>
              <a:t>22-Apr-21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 MIE, CUET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1CA7EB-FBD4-4E9E-932A-D308E75F405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222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FE759F-5CE8-45D7-B7DC-8E647E2F161D}" type="datetime1">
              <a:rPr lang="en-US" smtClean="0"/>
              <a:t>22-Apr-21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Department of  MIE, CUET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4C2418-D366-4E85-95C1-64319308F4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472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EBA65E-F4BF-4F5A-B4B9-DDAC1C414770}" type="datetime1">
              <a:rPr lang="en-US" smtClean="0"/>
              <a:t>22-Apr-21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Department of  MIE, CUET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795D39-739B-49F0-A564-E2B5A85BC7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8620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C4C5DF-CBB4-4F49-9F6B-00C117CE9A45}" type="datetime1">
              <a:rPr lang="en-US" smtClean="0"/>
              <a:t>22-Apr-21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Department of  MIE, CUET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1065CB-2799-4DA0-BA5C-6777671091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5836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2FE1EA-AC53-4B8B-826F-2932AC7787F1}" type="datetime1">
              <a:rPr lang="en-US" smtClean="0"/>
              <a:t>22-Apr-21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Department of  MIE, CUET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A4B964-DC71-4F32-8330-AC958FF21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75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254080-88DE-4A1A-B91D-5ACEE0ED606C}" type="datetime1">
              <a:rPr lang="en-US" smtClean="0"/>
              <a:t>22-Apr-21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Department of  MIE, CUET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CE02CC-F20A-4D5A-93F6-A879590422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315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B0FFF2-EDD2-40A0-8B6B-73987EA69E92}" type="datetime1">
              <a:rPr lang="en-US" smtClean="0"/>
              <a:t>22-Apr-21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Department of  MIE, CUET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0128CC-D3AB-4EDD-8CDC-BF3778B07E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955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3C54C6-CEF8-4B85-B403-99D1A99D12B7}" type="datetime1">
              <a:rPr lang="en-US" smtClean="0"/>
              <a:t>22-Apr-21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Department of  MIE, CUET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8EBA2A-5EBC-4E44-A0D1-12A3F7C8F0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491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F1B45DA5-16D2-4246-8530-EFC2274BC091}" type="datetime1">
              <a:rPr lang="en-US" smtClean="0"/>
              <a:t>22-Apr-21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Department of  MIE, CUET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81CA7EB-FBD4-4E9E-932A-D308E75F40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465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PJA7G-LvgrDHkBlLhBRDVgVZ1TRDPb1S/view?usp=sharing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045790620305085" TargetMode="External"/><Relationship Id="rId2" Type="http://schemas.openxmlformats.org/officeDocument/2006/relationships/hyperlink" Target="https://doi.org/10.1016/j.compeleceng.2020.106653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llaboutcircuits.com/technical-articles/introduction-to-histogram-equalization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eaLnBrk="1" hangingPunct="1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Remotely Controllable Driverless Vehicle Equipped With Computer Vision System</a:t>
            </a:r>
          </a:p>
        </p:txBody>
      </p:sp>
      <p:sp>
        <p:nvSpPr>
          <p:cNvPr id="2051" name="Content Placeholder 8"/>
          <p:cNvSpPr>
            <a:spLocks noGrp="1"/>
          </p:cNvSpPr>
          <p:nvPr>
            <p:ph idx="1"/>
          </p:nvPr>
        </p:nvSpPr>
        <p:spPr>
          <a:xfrm>
            <a:off x="609600" y="2270233"/>
            <a:ext cx="10972800" cy="3867807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en-US" sz="2000" i="1" dirty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PRESENTED BY </a:t>
            </a:r>
          </a:p>
          <a:p>
            <a:pPr eaLnBrk="1" hangingPunct="1"/>
            <a:endParaRPr lang="en-US" sz="2000" b="1" i="1" dirty="0">
              <a:latin typeface="Times New Roman" pitchFamily="18" charset="0"/>
              <a:ea typeface="Tahoma" pitchFamily="34" charset="0"/>
              <a:cs typeface="Times New Roman" pitchFamily="18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sz="2000" b="1" i="1" dirty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Student </a:t>
            </a:r>
            <a:r>
              <a:rPr lang="en-US" sz="2000" b="1" i="1" dirty="0" smtClean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Name:   Masud Ahmed Rifat</a:t>
            </a:r>
            <a:endParaRPr lang="en-US" sz="2000" b="1" i="1" dirty="0">
              <a:latin typeface="Times New Roman" pitchFamily="18" charset="0"/>
              <a:ea typeface="Tahoma" pitchFamily="34" charset="0"/>
              <a:cs typeface="Times New Roman" pitchFamily="18" charset="0"/>
            </a:endParaRPr>
          </a:p>
          <a:p>
            <a:pPr eaLnBrk="1" hangingPunct="1">
              <a:buFont typeface="Arial" charset="0"/>
              <a:buNone/>
            </a:pPr>
            <a:r>
              <a:rPr lang="en-US" sz="2000" b="1" i="1" dirty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ID </a:t>
            </a:r>
            <a:r>
              <a:rPr lang="en-US" sz="2000" b="1" i="1" dirty="0" smtClean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no             :   1509007  </a:t>
            </a:r>
            <a:endParaRPr lang="en-US" sz="2000" dirty="0">
              <a:latin typeface="Times New Roman" pitchFamily="18" charset="0"/>
              <a:ea typeface="Tahoma" pitchFamily="34" charset="0"/>
              <a:cs typeface="Times New Roman" pitchFamily="18" charset="0"/>
            </a:endParaRPr>
          </a:p>
          <a:p>
            <a:pPr eaLnBrk="1" hangingPunct="1">
              <a:buFont typeface="Arial" charset="0"/>
              <a:buNone/>
            </a:pPr>
            <a:endParaRPr lang="en-US" sz="2000" i="1" dirty="0">
              <a:latin typeface="Times New Roman" pitchFamily="18" charset="0"/>
              <a:ea typeface="Tahoma" pitchFamily="34" charset="0"/>
              <a:cs typeface="Times New Roman" pitchFamily="18" charset="0"/>
            </a:endParaRPr>
          </a:p>
          <a:p>
            <a:pPr algn="ctr" eaLnBrk="1" hangingPunct="1">
              <a:buFont typeface="Arial" charset="0"/>
              <a:buNone/>
            </a:pPr>
            <a:endParaRPr lang="en-US" sz="2000" i="1" dirty="0">
              <a:latin typeface="Times New Roman" pitchFamily="18" charset="0"/>
              <a:ea typeface="Tahoma" pitchFamily="34" charset="0"/>
              <a:cs typeface="Times New Roman" pitchFamily="18" charset="0"/>
            </a:endParaRPr>
          </a:p>
          <a:p>
            <a:pPr algn="ctr" eaLnBrk="1" hangingPunct="1">
              <a:buFont typeface="Arial" charset="0"/>
              <a:buNone/>
            </a:pPr>
            <a:endParaRPr lang="en-US" sz="2000" i="1" dirty="0">
              <a:latin typeface="Times New Roman" pitchFamily="18" charset="0"/>
              <a:ea typeface="Tahoma" pitchFamily="34" charset="0"/>
              <a:cs typeface="Times New Roman" pitchFamily="18" charset="0"/>
            </a:endParaRPr>
          </a:p>
          <a:p>
            <a:pPr algn="ctr" eaLnBrk="1" hangingPunct="1">
              <a:buFont typeface="Arial" charset="0"/>
              <a:buNone/>
            </a:pPr>
            <a:r>
              <a:rPr lang="en-US" sz="2000" i="1" dirty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SUPERVISED  BY</a:t>
            </a:r>
            <a:endParaRPr lang="en-US" sz="2000" dirty="0">
              <a:latin typeface="Times New Roman" pitchFamily="18" charset="0"/>
              <a:ea typeface="Tahoma" pitchFamily="34" charset="0"/>
              <a:cs typeface="Times New Roman" pitchFamily="18" charset="0"/>
            </a:endParaRPr>
          </a:p>
          <a:p>
            <a:pPr algn="ctr" eaLnBrk="1" hangingPunct="1">
              <a:buFont typeface="Arial" charset="0"/>
              <a:buNone/>
            </a:pPr>
            <a:r>
              <a:rPr lang="en-US" sz="2000" b="1" dirty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  </a:t>
            </a:r>
            <a:r>
              <a:rPr lang="en-US" sz="2000" b="1" dirty="0" smtClean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Md. Abdur Rahman</a:t>
            </a:r>
            <a:endParaRPr lang="en-US" sz="2000" b="1" dirty="0">
              <a:latin typeface="Times New Roman" pitchFamily="18" charset="0"/>
              <a:ea typeface="Tahoma" pitchFamily="34" charset="0"/>
              <a:cs typeface="Times New Roman" pitchFamily="18" charset="0"/>
            </a:endParaRPr>
          </a:p>
          <a:p>
            <a:pPr algn="ctr" eaLnBrk="1" hangingPunct="1">
              <a:buFont typeface="Arial" charset="0"/>
              <a:buNone/>
            </a:pPr>
            <a:r>
              <a:rPr lang="en-US" sz="2000" b="1" dirty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 </a:t>
            </a:r>
            <a:r>
              <a:rPr lang="en-US" sz="2000" b="1" dirty="0" smtClean="0">
                <a:latin typeface="Times New Roman" pitchFamily="18" charset="0"/>
                <a:ea typeface="Tahoma" pitchFamily="34" charset="0"/>
                <a:cs typeface="Times New Roman" pitchFamily="18" charset="0"/>
              </a:rPr>
              <a:t>Lecturer </a:t>
            </a:r>
            <a:endParaRPr lang="en-US" sz="2000" b="1" dirty="0">
              <a:ea typeface="Tahoma" pitchFamily="34" charset="0"/>
            </a:endParaRPr>
          </a:p>
          <a:p>
            <a:pPr algn="ctr" eaLnBrk="1" hangingPunct="1">
              <a:spcBef>
                <a:spcPts val="0"/>
              </a:spcBef>
              <a:buFont typeface="Arial" charset="0"/>
              <a:buNone/>
            </a:pPr>
            <a:r>
              <a:rPr lang="en-US" sz="2000" b="1" dirty="0" smtClean="0"/>
              <a:t>Department </a:t>
            </a:r>
            <a:r>
              <a:rPr lang="en-US" sz="2000" b="1" dirty="0"/>
              <a:t>of Mechatronics &amp; Industrial Engineering</a:t>
            </a:r>
            <a:r>
              <a:rPr lang="en-US" b="1" dirty="0"/>
              <a:t> </a:t>
            </a:r>
            <a:endParaRPr lang="en-US" sz="2000" b="1" dirty="0">
              <a:latin typeface="Times New Roman" pitchFamily="18" charset="0"/>
              <a:ea typeface="Tahoma" pitchFamily="34" charset="0"/>
              <a:cs typeface="Times New Roman" pitchFamily="18" charset="0"/>
            </a:endParaRPr>
          </a:p>
          <a:p>
            <a:pPr algn="ctr" eaLnBrk="1" hangingPunct="1">
              <a:buFont typeface="Arial" charset="0"/>
              <a:buNone/>
            </a:pPr>
            <a:endParaRPr lang="en-US" sz="2000" b="1" dirty="0">
              <a:latin typeface="Times New Roman" pitchFamily="18" charset="0"/>
              <a:ea typeface="Tahoma" pitchFamily="34" charset="0"/>
              <a:cs typeface="Times New Roman" pitchFamily="18" charset="0"/>
            </a:endParaRPr>
          </a:p>
          <a:p>
            <a:pPr algn="ctr" eaLnBrk="1" hangingPunct="1">
              <a:buFont typeface="Arial" charset="0"/>
              <a:buNone/>
            </a:pPr>
            <a:endParaRPr lang="en-US" sz="1800" b="1" dirty="0">
              <a:latin typeface="Times New Roman" pitchFamily="18" charset="0"/>
              <a:ea typeface="Tahoma" pitchFamily="34" charset="0"/>
              <a:cs typeface="Times New Roman" pitchFamily="18" charset="0"/>
            </a:endParaRPr>
          </a:p>
          <a:p>
            <a:pPr eaLnBrk="1" hangingPunct="1">
              <a:buFont typeface="Arial" charset="0"/>
              <a:buNone/>
            </a:pPr>
            <a:endParaRPr lang="en-US" sz="2000" dirty="0">
              <a:latin typeface="Times New Roman" pitchFamily="18" charset="0"/>
              <a:ea typeface="Tahoma" pitchFamily="34" charset="0"/>
              <a:cs typeface="Times New Roman" pitchFamily="18" charset="0"/>
            </a:endParaRPr>
          </a:p>
        </p:txBody>
      </p:sp>
      <p:sp>
        <p:nvSpPr>
          <p:cNvPr id="2052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356351"/>
            <a:ext cx="28448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Arial" charset="0"/>
                <a:cs typeface="Arial" charset="0"/>
              </a:rPr>
              <a:t>  </a:t>
            </a:r>
            <a:fld id="{46B4F795-93E8-448A-A9C9-9B238BC07133}" type="slidenum">
              <a:rPr lang="en-US"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rPr>
              <a:t>Department of  MIE, CUET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FFEEB48-9B15-4A2E-8A85-188F541DA11D}" type="datetime1">
              <a:rPr lang="en-US" smtClean="0"/>
              <a:t>22-Apr-21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59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CB456-4DC8-48FC-9198-2A29F20FB484}" type="datetime1">
              <a:rPr lang="en-US" smtClean="0"/>
              <a:pPr/>
              <a:t>22-Apr-21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r>
              <a:rPr lang="en-US" noProof="0" smtClean="0"/>
              <a:t>Department of  MIE, CUET</a:t>
            </a:r>
            <a:endParaRPr lang="en-US" noProof="0" dirty="0"/>
          </a:p>
        </p:txBody>
      </p:sp>
      <p:sp>
        <p:nvSpPr>
          <p:cNvPr id="512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E01ACBD-466B-4C82-8E79-C31FACBF8031}" type="slidenum">
              <a:rPr lang="en-US" noProof="0" smtClean="0"/>
              <a:pPr lvl="0"/>
              <a:t>10</a:t>
            </a:fld>
            <a:endParaRPr lang="en-US" noProof="0" dirty="0"/>
          </a:p>
        </p:txBody>
      </p:sp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Overview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366344" y="1765738"/>
            <a:ext cx="9459311" cy="4183370"/>
            <a:chOff x="1313793" y="1187666"/>
            <a:chExt cx="9711557" cy="4882059"/>
          </a:xfrm>
        </p:grpSpPr>
        <p:sp>
          <p:nvSpPr>
            <p:cNvPr id="18" name="Rounded Rectangle 17"/>
            <p:cNvSpPr/>
            <p:nvPr/>
          </p:nvSpPr>
          <p:spPr>
            <a:xfrm>
              <a:off x="4508937" y="2758963"/>
              <a:ext cx="3321269" cy="17394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Raspberry pi</a:t>
              </a:r>
            </a:p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(Computer)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1313793" y="3212221"/>
              <a:ext cx="2354318" cy="9459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Camera </a:t>
              </a:r>
            </a:p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(Input)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992412" y="1187666"/>
              <a:ext cx="2354318" cy="9459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Power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4992412" y="5123794"/>
              <a:ext cx="2354318" cy="9459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Program Logic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Right Arrow 21"/>
            <p:cNvSpPr/>
            <p:nvPr/>
          </p:nvSpPr>
          <p:spPr>
            <a:xfrm>
              <a:off x="3668111" y="3514394"/>
              <a:ext cx="840826" cy="34158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8671032" y="3155729"/>
              <a:ext cx="2354318" cy="94593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Motor Driver</a:t>
              </a:r>
            </a:p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(Output)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Right Arrow 23"/>
            <p:cNvSpPr/>
            <p:nvPr/>
          </p:nvSpPr>
          <p:spPr>
            <a:xfrm>
              <a:off x="7830206" y="3443446"/>
              <a:ext cx="840826" cy="34158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Down Arrow 24"/>
            <p:cNvSpPr/>
            <p:nvPr/>
          </p:nvSpPr>
          <p:spPr>
            <a:xfrm>
              <a:off x="5980385" y="2133597"/>
              <a:ext cx="378371" cy="62536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Up Arrow 25"/>
            <p:cNvSpPr/>
            <p:nvPr/>
          </p:nvSpPr>
          <p:spPr>
            <a:xfrm>
              <a:off x="5996149" y="4498428"/>
              <a:ext cx="346842" cy="625366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9764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system is composed of four major sections:</a:t>
            </a:r>
          </a:p>
          <a:p>
            <a:r>
              <a:rPr lang="en-US" dirty="0" smtClean="0"/>
              <a:t>Camera for real time environment image input</a:t>
            </a:r>
          </a:p>
          <a:p>
            <a:r>
              <a:rPr lang="en-US" dirty="0" smtClean="0"/>
              <a:t>Computer for central processing.</a:t>
            </a:r>
          </a:p>
          <a:p>
            <a:r>
              <a:rPr lang="en-US" dirty="0" smtClean="0"/>
              <a:t>Power management system</a:t>
            </a:r>
          </a:p>
          <a:p>
            <a:r>
              <a:rPr lang="en-US" dirty="0" smtClean="0"/>
              <a:t>Two wheel rear drive.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DCBFC63-D349-413B-AF43-B02419A95508}" type="datetime1">
              <a:rPr lang="en-US" smtClean="0"/>
              <a:t>22-Apr-21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 MIE, CUET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1CA7EB-FBD4-4E9E-932A-D308E75F4051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Overview (Continued)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11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 smtClean="0"/>
              <a:t>Image Processing Pipeline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en-US" smtClean="0"/>
              <a:t>Department of  MIE, CUET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pPr>
              <a:defRPr/>
            </a:pPr>
            <a:fld id="{24A9C2EC-32CE-42B0-8944-42E0CDE55D5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CBB8C2C-9EB9-4DC7-A06F-8BAFD19CA513}" type="datetime1">
              <a:rPr lang="en-US" smtClean="0"/>
              <a:t>22-Apr-21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93986" y="2017226"/>
            <a:ext cx="11204028" cy="3368565"/>
            <a:chOff x="578069" y="2606566"/>
            <a:chExt cx="11204028" cy="3368565"/>
          </a:xfrm>
        </p:grpSpPr>
        <p:sp>
          <p:nvSpPr>
            <p:cNvPr id="8" name="Rounded Rectangle 7"/>
            <p:cNvSpPr/>
            <p:nvPr/>
          </p:nvSpPr>
          <p:spPr>
            <a:xfrm>
              <a:off x="578069" y="2606566"/>
              <a:ext cx="2785242" cy="11771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Capture Frame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787462" y="2606566"/>
              <a:ext cx="2785242" cy="11771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Convert to HSV Color space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996855" y="2606566"/>
              <a:ext cx="2785242" cy="11771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Binary </a:t>
              </a:r>
              <a:r>
                <a:rPr lang="en-US" sz="2800" dirty="0" err="1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Thresholding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8996855" y="4797973"/>
              <a:ext cx="2785242" cy="11771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Warp Perspective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787462" y="4797973"/>
              <a:ext cx="2785242" cy="11771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Histogram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578069" y="4797973"/>
              <a:ext cx="2785242" cy="11771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Base Point Average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3363311" y="2974428"/>
              <a:ext cx="1424151" cy="48347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Arrow 14"/>
            <p:cNvSpPr/>
            <p:nvPr/>
          </p:nvSpPr>
          <p:spPr>
            <a:xfrm>
              <a:off x="7572704" y="2953407"/>
              <a:ext cx="1424151" cy="48347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Left Arrow 15"/>
            <p:cNvSpPr/>
            <p:nvPr/>
          </p:nvSpPr>
          <p:spPr>
            <a:xfrm>
              <a:off x="7572704" y="5150069"/>
              <a:ext cx="1424151" cy="441435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Left Arrow 16"/>
            <p:cNvSpPr/>
            <p:nvPr/>
          </p:nvSpPr>
          <p:spPr>
            <a:xfrm>
              <a:off x="3363311" y="5181600"/>
              <a:ext cx="1424151" cy="441435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Down Arrow 17"/>
            <p:cNvSpPr/>
            <p:nvPr/>
          </p:nvSpPr>
          <p:spPr>
            <a:xfrm>
              <a:off x="10147738" y="3783724"/>
              <a:ext cx="483476" cy="101424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320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Thresholding</a:t>
            </a:r>
            <a:endParaRPr lang="en-US" b="1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68626"/>
            <a:ext cx="5306458" cy="3690261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716" y="2465151"/>
            <a:ext cx="4881349" cy="3661012"/>
          </a:xfr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5D5C711-D2AB-4726-B053-6BA7279BBDFC}" type="datetime1">
              <a:rPr lang="en-US" smtClean="0"/>
              <a:t>22-Apr-21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Department of  MIE, CUET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4A9C2EC-32CE-42B0-8944-42E0CDE55D5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09600" y="1647825"/>
            <a:ext cx="53064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/>
              <a:t>HSV Color Selection</a:t>
            </a:r>
            <a:endParaRPr lang="en-US" sz="2400" b="1" u="sng" dirty="0"/>
          </a:p>
        </p:txBody>
      </p:sp>
      <p:sp>
        <p:nvSpPr>
          <p:cNvPr id="13" name="TextBox 12"/>
          <p:cNvSpPr txBox="1"/>
          <p:nvPr/>
        </p:nvSpPr>
        <p:spPr>
          <a:xfrm>
            <a:off x="6665205" y="1766164"/>
            <a:ext cx="4917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 smtClean="0"/>
              <a:t>HSV Color Space </a:t>
            </a:r>
            <a:r>
              <a:rPr lang="en-US" sz="2400" b="1" dirty="0" smtClean="0"/>
              <a:t>[7]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800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6922"/>
          <a:stretch/>
        </p:blipFill>
        <p:spPr>
          <a:xfrm>
            <a:off x="435973" y="2426061"/>
            <a:ext cx="3631894" cy="2874240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AEBA65E-F4BF-4F5A-B4B9-DDAC1C414770}" type="datetime1">
              <a:rPr lang="en-US" smtClean="0"/>
              <a:t>22-Apr-21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 MIE, CUET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795D39-739B-49F0-A564-E2B5A85BC738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59009" y="227011"/>
            <a:ext cx="10972800" cy="1143000"/>
          </a:xfrm>
        </p:spPr>
        <p:txBody>
          <a:bodyPr/>
          <a:lstStyle/>
          <a:p>
            <a:r>
              <a:rPr lang="en-US" dirty="0" err="1" smtClean="0"/>
              <a:t>Thresholding</a:t>
            </a:r>
            <a:r>
              <a:rPr lang="en-US" dirty="0" smtClean="0"/>
              <a:t> and </a:t>
            </a:r>
            <a:r>
              <a:rPr lang="en-US" dirty="0"/>
              <a:t>Binary</a:t>
            </a:r>
            <a:r>
              <a:rPr lang="en-US" dirty="0" smtClean="0"/>
              <a:t> Masking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212662" y="1789478"/>
            <a:ext cx="2254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Original Image</a:t>
            </a:r>
            <a:endParaRPr lang="en-US" sz="24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03"/>
          <a:stretch/>
        </p:blipFill>
        <p:spPr>
          <a:xfrm>
            <a:off x="4285964" y="2426061"/>
            <a:ext cx="3653594" cy="287424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527055" y="1794223"/>
            <a:ext cx="2926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Binary Masked (0,1)</a:t>
            </a:r>
            <a:endParaRPr lang="en-US" sz="2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737044" y="1789477"/>
            <a:ext cx="25204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HSV </a:t>
            </a:r>
            <a:r>
              <a:rPr lang="en-US" sz="2400" b="1" dirty="0" err="1"/>
              <a:t>Thresholded</a:t>
            </a:r>
            <a:endParaRPr lang="en-US" sz="2400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7" r="33297"/>
          <a:stretch/>
        </p:blipFill>
        <p:spPr>
          <a:xfrm>
            <a:off x="8157656" y="2426061"/>
            <a:ext cx="3665612" cy="287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359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Warp Perspective / Birds Eye</a:t>
            </a:r>
            <a:endParaRPr lang="en-US" b="1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3600" dirty="0" smtClean="0"/>
              <a:t>OpenCV</a:t>
            </a:r>
            <a:r>
              <a:rPr lang="en-US" sz="3200" dirty="0" smtClean="0"/>
              <a:t> </a:t>
            </a:r>
            <a:r>
              <a:rPr lang="en-US" sz="3600" dirty="0" smtClean="0"/>
              <a:t>function</a:t>
            </a:r>
            <a:r>
              <a:rPr lang="en-US" sz="3200" dirty="0" smtClean="0"/>
              <a:t> </a:t>
            </a:r>
            <a:r>
              <a:rPr lang="en-US" sz="3600" dirty="0" smtClean="0"/>
              <a:t>is “Perspective Transformation”</a:t>
            </a:r>
          </a:p>
          <a:p>
            <a:r>
              <a:rPr lang="en-US" sz="3600" dirty="0" smtClean="0"/>
              <a:t>Corrects error caused by camera angle alignment</a:t>
            </a:r>
          </a:p>
          <a:p>
            <a:r>
              <a:rPr lang="en-US" sz="3200" dirty="0" smtClean="0"/>
              <a:t>Required for Correct angle calculation.</a:t>
            </a:r>
            <a:endParaRPr lang="en-US" sz="32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50"/>
          <a:stretch/>
        </p:blipFill>
        <p:spPr>
          <a:xfrm>
            <a:off x="6242892" y="1600201"/>
            <a:ext cx="5384800" cy="3277874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DCBFC63-D349-413B-AF43-B02419A95508}" type="datetime1">
              <a:rPr lang="en-US" smtClean="0"/>
              <a:t>22-Apr-21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 MIE, CUET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1CA7EB-FBD4-4E9E-932A-D308E75F4051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45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34"/>
          <a:stretch/>
        </p:blipFill>
        <p:spPr>
          <a:xfrm>
            <a:off x="8026400" y="2489537"/>
            <a:ext cx="3650255" cy="2747288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AEBA65E-F4BF-4F5A-B4B9-DDAC1C414770}" type="datetime1">
              <a:rPr lang="en-US" smtClean="0"/>
              <a:t>22-Apr-21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 MIE, CUET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795D39-739B-49F0-A564-E2B5A85BC738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Warp Effect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84"/>
          <a:stretch/>
        </p:blipFill>
        <p:spPr>
          <a:xfrm>
            <a:off x="4165600" y="2489537"/>
            <a:ext cx="3677632" cy="27472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07" r="33187"/>
          <a:stretch/>
        </p:blipFill>
        <p:spPr>
          <a:xfrm>
            <a:off x="264405" y="2489537"/>
            <a:ext cx="3665612" cy="274728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3929" y="1746567"/>
            <a:ext cx="3506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Original Image with points</a:t>
            </a:r>
            <a:endParaRPr 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5162891" y="1746567"/>
            <a:ext cx="1866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Binary Image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9430065" y="1746568"/>
            <a:ext cx="842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Warp</a:t>
            </a:r>
            <a:endParaRPr lang="en-US" sz="2400" dirty="0"/>
          </a:p>
        </p:txBody>
      </p:sp>
      <p:sp>
        <p:nvSpPr>
          <p:cNvPr id="17" name="Right Arrow 16"/>
          <p:cNvSpPr/>
          <p:nvPr/>
        </p:nvSpPr>
        <p:spPr>
          <a:xfrm>
            <a:off x="4056203" y="1911431"/>
            <a:ext cx="980501" cy="230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7623832" y="1911430"/>
            <a:ext cx="980501" cy="230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86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Approximate representation</a:t>
            </a:r>
          </a:p>
          <a:p>
            <a:r>
              <a:rPr lang="en-US" dirty="0" smtClean="0"/>
              <a:t>Distribution of numerical data</a:t>
            </a:r>
          </a:p>
          <a:p>
            <a:r>
              <a:rPr lang="en-US" dirty="0" smtClean="0"/>
              <a:t>Used for continuous data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DCBFC63-D349-413B-AF43-B02419A95508}" type="datetime1">
              <a:rPr lang="en-US" smtClean="0"/>
              <a:t>22-Apr-21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 MIE, CUET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1CA7EB-FBD4-4E9E-932A-D308E75F4051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3" t="3157" r="10730" b="458"/>
          <a:stretch/>
        </p:blipFill>
        <p:spPr>
          <a:xfrm>
            <a:off x="6261252" y="1600201"/>
            <a:ext cx="5321148" cy="41313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13782" y="5744179"/>
            <a:ext cx="2016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Fig: Histogram [8]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33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Histogram</a:t>
            </a:r>
            <a:endParaRPr lang="en-US" b="1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03"/>
          <a:stretch/>
        </p:blipFill>
        <p:spPr>
          <a:xfrm>
            <a:off x="609600" y="2644047"/>
            <a:ext cx="5384800" cy="3055337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718" y="2644049"/>
            <a:ext cx="5384800" cy="2721166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DCBFC63-D349-413B-AF43-B02419A95508}" type="datetime1">
              <a:rPr lang="en-US" smtClean="0"/>
              <a:t>22-Apr-21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 MIE, CUET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1CA7EB-FBD4-4E9E-932A-D308E75F4051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655065" y="1987080"/>
            <a:ext cx="2791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Pixel Summation[9]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281079" y="1987080"/>
            <a:ext cx="3372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Histogram Visualization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7882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Decision Logic</a:t>
            </a:r>
            <a:endParaRPr lang="en-US" b="1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Calculate average in the lower region.</a:t>
            </a:r>
          </a:p>
          <a:p>
            <a:r>
              <a:rPr lang="en-US" dirty="0" smtClean="0"/>
              <a:t>Determine average point location</a:t>
            </a:r>
          </a:p>
          <a:p>
            <a:r>
              <a:rPr lang="en-US" dirty="0" smtClean="0"/>
              <a:t>Locate middle line</a:t>
            </a:r>
          </a:p>
          <a:p>
            <a:r>
              <a:rPr lang="en-US" dirty="0" smtClean="0"/>
              <a:t>If more pixels is on the right side, move right and vice versa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1417638"/>
            <a:ext cx="5384800" cy="4708525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DCBFC63-D349-413B-AF43-B02419A95508}" type="datetime1">
              <a:rPr lang="en-US" smtClean="0"/>
              <a:t>22-Apr-21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 MIE, CUET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1CA7EB-FBD4-4E9E-932A-D308E75F4051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697378" y="1784733"/>
            <a:ext cx="727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[9]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563827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Introduction</a:t>
            </a:r>
            <a:endParaRPr lang="en-US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BE2806D-AB88-445B-95A8-E2AEB3321F81}" type="datetime1">
              <a:rPr lang="en-US" smtClean="0"/>
              <a:t>22-Apr-21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 MIE, CUET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25A80C-FC93-4F15-BDD3-BCA79F96936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57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AEBA65E-F4BF-4F5A-B4B9-DDAC1C414770}" type="datetime1">
              <a:rPr lang="en-US" smtClean="0"/>
              <a:t>22-Apr-21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 MIE, CUET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795D39-739B-49F0-A564-E2B5A85BC738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/ Logic Flow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790164" y="1470612"/>
            <a:ext cx="6611672" cy="4414616"/>
            <a:chOff x="2619704" y="283779"/>
            <a:chExt cx="7120758" cy="5500851"/>
          </a:xfrm>
        </p:grpSpPr>
        <p:sp>
          <p:nvSpPr>
            <p:cNvPr id="11" name="Flowchart: Terminator 10"/>
            <p:cNvSpPr/>
            <p:nvPr/>
          </p:nvSpPr>
          <p:spPr>
            <a:xfrm>
              <a:off x="5065986" y="283779"/>
              <a:ext cx="2427890" cy="525518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Capture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065986" y="1305833"/>
              <a:ext cx="2427890" cy="6306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Determine direction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065986" y="4029402"/>
              <a:ext cx="2427890" cy="6306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Apply same speed on Both wheel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Flowchart: Decision 13"/>
            <p:cNvSpPr/>
            <p:nvPr/>
          </p:nvSpPr>
          <p:spPr>
            <a:xfrm>
              <a:off x="5065986" y="2299794"/>
              <a:ext cx="2427890" cy="1198179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Decision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619704" y="2651233"/>
              <a:ext cx="1834055" cy="6306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Increase Right wheel speed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8106103" y="2648684"/>
              <a:ext cx="1634359" cy="63062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Increase Left wheel speed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608788" y="2166211"/>
              <a:ext cx="6174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Left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333592" y="2174327"/>
              <a:ext cx="772510" cy="460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Right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485369" y="3519862"/>
              <a:ext cx="15576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Zero curvature</a:t>
              </a:r>
              <a:endParaRPr lang="en-US" dirty="0"/>
            </a:p>
          </p:txBody>
        </p:sp>
        <p:sp>
          <p:nvSpPr>
            <p:cNvPr id="20" name="Down Arrow 19"/>
            <p:cNvSpPr/>
            <p:nvPr/>
          </p:nvSpPr>
          <p:spPr>
            <a:xfrm>
              <a:off x="6148308" y="808062"/>
              <a:ext cx="263246" cy="49777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Down Arrow 20"/>
            <p:cNvSpPr/>
            <p:nvPr/>
          </p:nvSpPr>
          <p:spPr>
            <a:xfrm>
              <a:off x="6148308" y="1930464"/>
              <a:ext cx="263246" cy="37953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Down Arrow 21"/>
            <p:cNvSpPr/>
            <p:nvPr/>
          </p:nvSpPr>
          <p:spPr>
            <a:xfrm>
              <a:off x="6148308" y="3497973"/>
              <a:ext cx="263246" cy="59908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own Arrow 22"/>
            <p:cNvSpPr/>
            <p:nvPr/>
          </p:nvSpPr>
          <p:spPr>
            <a:xfrm>
              <a:off x="6148308" y="4660023"/>
              <a:ext cx="263246" cy="599089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Terminator 23"/>
            <p:cNvSpPr/>
            <p:nvPr/>
          </p:nvSpPr>
          <p:spPr>
            <a:xfrm>
              <a:off x="5065986" y="5259112"/>
              <a:ext cx="2427890" cy="525518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Repeat from capture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5" name="Elbow Connector 24"/>
            <p:cNvCxnSpPr>
              <a:stCxn id="15" idx="2"/>
              <a:endCxn id="24" idx="1"/>
            </p:cNvCxnSpPr>
            <p:nvPr/>
          </p:nvCxnSpPr>
          <p:spPr>
            <a:xfrm rot="16200000" flipH="1">
              <a:off x="3181351" y="3637235"/>
              <a:ext cx="2240017" cy="1529254"/>
            </a:xfrm>
            <a:prstGeom prst="bentConnector2">
              <a:avLst/>
            </a:prstGeom>
            <a:ln w="762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16" idx="2"/>
              <a:endCxn id="24" idx="3"/>
            </p:cNvCxnSpPr>
            <p:nvPr/>
          </p:nvCxnSpPr>
          <p:spPr>
            <a:xfrm rot="5400000">
              <a:off x="7087297" y="3685885"/>
              <a:ext cx="2242566" cy="1429407"/>
            </a:xfrm>
            <a:prstGeom prst="bentConnector2">
              <a:avLst/>
            </a:prstGeom>
            <a:ln w="762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Left Arrow 26"/>
            <p:cNvSpPr/>
            <p:nvPr/>
          </p:nvSpPr>
          <p:spPr>
            <a:xfrm>
              <a:off x="4453759" y="2764455"/>
              <a:ext cx="630619" cy="317782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Arrow 27"/>
            <p:cNvSpPr/>
            <p:nvPr/>
          </p:nvSpPr>
          <p:spPr>
            <a:xfrm>
              <a:off x="7493876" y="2742332"/>
              <a:ext cx="612227" cy="29954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03903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DCBFC63-D349-413B-AF43-B02419A95508}" type="datetime1">
              <a:rPr lang="en-US" smtClean="0"/>
              <a:t>22-Apr-21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 MIE, CUET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1CA7EB-FBD4-4E9E-932A-D308E75F4051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Motor Driver Diagram</a:t>
            </a:r>
            <a:endParaRPr lang="en-US" dirty="0"/>
          </a:p>
        </p:txBody>
      </p:sp>
      <p:sp>
        <p:nvSpPr>
          <p:cNvPr id="10" name="Left Arrow 9"/>
          <p:cNvSpPr/>
          <p:nvPr/>
        </p:nvSpPr>
        <p:spPr>
          <a:xfrm>
            <a:off x="6558845" y="4468821"/>
            <a:ext cx="1027288" cy="47571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input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38" y="1800580"/>
            <a:ext cx="11518523" cy="4172829"/>
          </a:xfrm>
          <a:prstGeom prst="rect">
            <a:avLst/>
          </a:prstGeom>
        </p:spPr>
      </p:pic>
      <p:sp>
        <p:nvSpPr>
          <p:cNvPr id="13" name="Left Arrow 12"/>
          <p:cNvSpPr/>
          <p:nvPr/>
        </p:nvSpPr>
        <p:spPr>
          <a:xfrm>
            <a:off x="6564965" y="2281595"/>
            <a:ext cx="1664635" cy="474133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Logic Power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4079776" y="3558476"/>
            <a:ext cx="1309511" cy="474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Ground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Left Arrow 17"/>
          <p:cNvSpPr/>
          <p:nvPr/>
        </p:nvSpPr>
        <p:spPr>
          <a:xfrm>
            <a:off x="6520297" y="3558476"/>
            <a:ext cx="1309511" cy="4741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Ground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3657600" y="4741948"/>
            <a:ext cx="1817511" cy="4741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Motor Power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47451" y="5511744"/>
            <a:ext cx="1645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Left Motor</a:t>
            </a:r>
            <a:endParaRPr lang="en-US" sz="2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9648940" y="5511744"/>
            <a:ext cx="1834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Right Motor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9972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DCBFC63-D349-413B-AF43-B02419A95508}" type="datetime1">
              <a:rPr lang="en-US" smtClean="0"/>
              <a:t>22-Apr-21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 MIE, CUET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1CA7EB-FBD4-4E9E-932A-D308E75F4051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Design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2357610" y="1905918"/>
            <a:ext cx="3249976" cy="1112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5V DC</a:t>
            </a:r>
          </a:p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(Strict Regulation)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232574" y="4036573"/>
            <a:ext cx="3249976" cy="1112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Drive System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232574" y="1905918"/>
            <a:ext cx="3249976" cy="1112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Logic System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357610" y="4036573"/>
            <a:ext cx="3249976" cy="11127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12-6V</a:t>
            </a:r>
          </a:p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(Unregulated) 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5607586" y="2181555"/>
            <a:ext cx="1624988" cy="561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607586" y="4312210"/>
            <a:ext cx="1624988" cy="5614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60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DCBFC63-D349-413B-AF43-B02419A95508}" type="datetime1">
              <a:rPr lang="en-US" smtClean="0"/>
              <a:t>22-Apr-21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 MIE, CUET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1CA7EB-FBD4-4E9E-932A-D308E75F4051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for Logic System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947451" y="3150824"/>
            <a:ext cx="2710150" cy="11237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Two Li-ion battery in series</a:t>
            </a:r>
            <a:endParaRPr lang="en-U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4705427" y="3150824"/>
            <a:ext cx="2710150" cy="11237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5V Voltage Regulator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8463403" y="1968098"/>
            <a:ext cx="2710150" cy="11237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Raspberry Pi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8463403" y="4274545"/>
            <a:ext cx="2710150" cy="11237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Motor Driver Logic</a:t>
            </a:r>
            <a:endParaRPr lang="en-US" sz="2400" dirty="0"/>
          </a:p>
        </p:txBody>
      </p:sp>
      <p:sp>
        <p:nvSpPr>
          <p:cNvPr id="11" name="Right Arrow 10"/>
          <p:cNvSpPr/>
          <p:nvPr/>
        </p:nvSpPr>
        <p:spPr>
          <a:xfrm>
            <a:off x="3657601" y="3512228"/>
            <a:ext cx="1047826" cy="310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Elbow Connector 12"/>
          <p:cNvCxnSpPr>
            <a:stCxn id="8" idx="3"/>
            <a:endCxn id="9" idx="1"/>
          </p:cNvCxnSpPr>
          <p:nvPr/>
        </p:nvCxnSpPr>
        <p:spPr>
          <a:xfrm flipV="1">
            <a:off x="7415577" y="2529959"/>
            <a:ext cx="1047826" cy="1182726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8" idx="3"/>
            <a:endCxn id="10" idx="1"/>
          </p:cNvCxnSpPr>
          <p:nvPr/>
        </p:nvCxnSpPr>
        <p:spPr>
          <a:xfrm>
            <a:off x="7415577" y="3712685"/>
            <a:ext cx="1047826" cy="1123721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574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/>
          <p:cNvSpPr/>
          <p:nvPr/>
        </p:nvSpPr>
        <p:spPr>
          <a:xfrm>
            <a:off x="5252597" y="1366467"/>
            <a:ext cx="6689687" cy="4989884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DCBFC63-D349-413B-AF43-B02419A95508}" type="datetime1">
              <a:rPr lang="en-US" smtClean="0"/>
              <a:t>22-Apr-21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 MIE, CUET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1CA7EB-FBD4-4E9E-932A-D308E75F4051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Control System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5252597" y="2999947"/>
            <a:ext cx="1706391" cy="9694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Receiver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7383749" y="2999947"/>
            <a:ext cx="2159306" cy="9694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Logic Processor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7371816" y="4417383"/>
            <a:ext cx="2159306" cy="9694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Motor Driver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5252597" y="4417383"/>
            <a:ext cx="1659263" cy="9694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Left wheel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10014944" y="4412414"/>
            <a:ext cx="1659263" cy="9694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Right Wheel</a:t>
            </a:r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>
            <a:off x="9554988" y="4746164"/>
            <a:ext cx="459956" cy="385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4730516" y="3138136"/>
            <a:ext cx="631329" cy="69310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6949196" y="3273941"/>
            <a:ext cx="424761" cy="385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Arrow 20"/>
          <p:cNvSpPr/>
          <p:nvPr/>
        </p:nvSpPr>
        <p:spPr>
          <a:xfrm>
            <a:off x="6899927" y="4777058"/>
            <a:ext cx="471889" cy="32333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>
            <a:off x="8237556" y="3969431"/>
            <a:ext cx="451692" cy="48455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269606" y="1366467"/>
            <a:ext cx="4436125" cy="4989884"/>
            <a:chOff x="512285" y="1366467"/>
            <a:chExt cx="4436125" cy="4989884"/>
          </a:xfrm>
        </p:grpSpPr>
        <p:sp>
          <p:nvSpPr>
            <p:cNvPr id="25" name="Rounded Rectangle 24"/>
            <p:cNvSpPr/>
            <p:nvPr/>
          </p:nvSpPr>
          <p:spPr>
            <a:xfrm>
              <a:off x="512285" y="1366467"/>
              <a:ext cx="4436125" cy="498988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686718" y="3003776"/>
              <a:ext cx="2159306" cy="96948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Remote Controller </a:t>
              </a:r>
              <a:endParaRPr lang="en-US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86718" y="1590169"/>
              <a:ext cx="2159306" cy="96948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Button Press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86718" y="4417383"/>
              <a:ext cx="2159306" cy="96948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Power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270785" y="2999947"/>
              <a:ext cx="1631721" cy="96948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Transmitter</a:t>
              </a:r>
              <a:endParaRPr lang="en-US" dirty="0"/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2846024" y="3292129"/>
              <a:ext cx="424761" cy="38512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Up Arrow 22"/>
            <p:cNvSpPr/>
            <p:nvPr/>
          </p:nvSpPr>
          <p:spPr>
            <a:xfrm>
              <a:off x="1455450" y="3991437"/>
              <a:ext cx="621841" cy="407769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Down Arrow 23"/>
            <p:cNvSpPr/>
            <p:nvPr/>
          </p:nvSpPr>
          <p:spPr>
            <a:xfrm>
              <a:off x="1480543" y="2564123"/>
              <a:ext cx="571653" cy="43582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655513" y="5491035"/>
              <a:ext cx="21496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/>
                <a:t>Remote Device</a:t>
              </a:r>
              <a:endParaRPr lang="en-US" sz="2400" b="1" dirty="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8211849" y="5603986"/>
            <a:ext cx="7711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Car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8604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DCBFC63-D349-413B-AF43-B02419A95508}" type="datetime1">
              <a:rPr lang="en-US" smtClean="0"/>
              <a:t>22-Apr-21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 MIE, CUET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1CA7EB-FBD4-4E9E-932A-D308E75F4051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Control Algorithm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369877" y="1417638"/>
            <a:ext cx="7452246" cy="4819879"/>
            <a:chOff x="1792013" y="462458"/>
            <a:chExt cx="7798676" cy="6264163"/>
          </a:xfrm>
        </p:grpSpPr>
        <p:sp>
          <p:nvSpPr>
            <p:cNvPr id="8" name="Flowchart: Terminator 7"/>
            <p:cNvSpPr/>
            <p:nvPr/>
          </p:nvSpPr>
          <p:spPr>
            <a:xfrm>
              <a:off x="4708634" y="462458"/>
              <a:ext cx="1965435" cy="388883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Start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708634" y="1334817"/>
              <a:ext cx="1965435" cy="620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Scan for Keypress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0" name="Flowchart: Decision 9"/>
            <p:cNvSpPr/>
            <p:nvPr/>
          </p:nvSpPr>
          <p:spPr>
            <a:xfrm>
              <a:off x="4477406" y="2532996"/>
              <a:ext cx="2427890" cy="914400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Determine Key</a:t>
              </a:r>
              <a:endParaRPr lang="en-US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792013" y="2680141"/>
              <a:ext cx="1965435" cy="620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Turn Right or left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7625254" y="2680141"/>
              <a:ext cx="1965435" cy="620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Go Forward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708633" y="4025465"/>
              <a:ext cx="1965435" cy="620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No Movement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137561" y="2396361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UP</a:t>
              </a:r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94377" y="2396361"/>
              <a:ext cx="1071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Left/right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026359" y="3551764"/>
              <a:ext cx="1336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 Keypress</a:t>
              </a:r>
              <a:endParaRPr lang="en-US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729216" y="5116336"/>
              <a:ext cx="1965435" cy="620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Continue for </a:t>
              </a:r>
            </a:p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0.5 sec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8" name="Flowchart: Terminator 17"/>
            <p:cNvSpPr/>
            <p:nvPr/>
          </p:nvSpPr>
          <p:spPr>
            <a:xfrm>
              <a:off x="4708633" y="6207207"/>
              <a:ext cx="1965435" cy="519414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Repeat from start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9" name="Down Arrow 18"/>
            <p:cNvSpPr/>
            <p:nvPr/>
          </p:nvSpPr>
          <p:spPr>
            <a:xfrm>
              <a:off x="5559533" y="864056"/>
              <a:ext cx="304800" cy="48347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Down Arrow 19"/>
            <p:cNvSpPr/>
            <p:nvPr/>
          </p:nvSpPr>
          <p:spPr>
            <a:xfrm>
              <a:off x="5538950" y="1949309"/>
              <a:ext cx="304800" cy="58368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Down Arrow 20"/>
            <p:cNvSpPr/>
            <p:nvPr/>
          </p:nvSpPr>
          <p:spPr>
            <a:xfrm>
              <a:off x="5538950" y="3460959"/>
              <a:ext cx="304800" cy="56450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Down Arrow 21"/>
            <p:cNvSpPr/>
            <p:nvPr/>
          </p:nvSpPr>
          <p:spPr>
            <a:xfrm>
              <a:off x="5569604" y="4632860"/>
              <a:ext cx="304800" cy="48347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Down Arrow 22"/>
            <p:cNvSpPr/>
            <p:nvPr/>
          </p:nvSpPr>
          <p:spPr>
            <a:xfrm>
              <a:off x="5569604" y="5748796"/>
              <a:ext cx="304800" cy="48347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Elbow Connector 23"/>
            <p:cNvCxnSpPr>
              <a:stCxn id="11" idx="2"/>
              <a:endCxn id="17" idx="1"/>
            </p:cNvCxnSpPr>
            <p:nvPr/>
          </p:nvCxnSpPr>
          <p:spPr>
            <a:xfrm rot="16200000" flipH="1">
              <a:off x="2688903" y="3386078"/>
              <a:ext cx="2126140" cy="1954485"/>
            </a:xfrm>
            <a:prstGeom prst="bentConnector2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Elbow Connector 24"/>
            <p:cNvCxnSpPr>
              <a:stCxn id="12" idx="2"/>
              <a:endCxn id="17" idx="3"/>
            </p:cNvCxnSpPr>
            <p:nvPr/>
          </p:nvCxnSpPr>
          <p:spPr>
            <a:xfrm rot="5400000">
              <a:off x="6588242" y="3406661"/>
              <a:ext cx="2126140" cy="1913321"/>
            </a:xfrm>
            <a:prstGeom prst="bentConnector2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Left Arrow 25"/>
            <p:cNvSpPr/>
            <p:nvPr/>
          </p:nvSpPr>
          <p:spPr>
            <a:xfrm>
              <a:off x="3743869" y="2818249"/>
              <a:ext cx="733537" cy="337851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Arrow 26"/>
            <p:cNvSpPr/>
            <p:nvPr/>
          </p:nvSpPr>
          <p:spPr>
            <a:xfrm>
              <a:off x="6905296" y="2842290"/>
              <a:ext cx="719958" cy="28903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lowchart: Terminator 27"/>
            <p:cNvSpPr/>
            <p:nvPr/>
          </p:nvSpPr>
          <p:spPr>
            <a:xfrm>
              <a:off x="4708634" y="462459"/>
              <a:ext cx="1965435" cy="388883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Start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4708634" y="1334818"/>
              <a:ext cx="1965435" cy="620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Scan for Keypress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0" name="Flowchart: Decision 29"/>
            <p:cNvSpPr/>
            <p:nvPr/>
          </p:nvSpPr>
          <p:spPr>
            <a:xfrm>
              <a:off x="4477406" y="2532997"/>
              <a:ext cx="2427890" cy="914400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Determine Key</a:t>
              </a:r>
              <a:endParaRPr lang="en-US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792013" y="2680142"/>
              <a:ext cx="1965435" cy="620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Turn Right or left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7625254" y="2680142"/>
              <a:ext cx="1965435" cy="620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Go Forward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4708633" y="4025466"/>
              <a:ext cx="1965435" cy="620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No Movement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137561" y="2396362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UP</a:t>
              </a:r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794377" y="2396362"/>
              <a:ext cx="1071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Left/right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026359" y="3551765"/>
              <a:ext cx="1336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 Keypress</a:t>
              </a:r>
              <a:endParaRPr lang="en-US" dirty="0"/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4729216" y="5116337"/>
              <a:ext cx="1965435" cy="620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Continue for </a:t>
              </a:r>
            </a:p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0.5 sec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8" name="Down Arrow 37"/>
            <p:cNvSpPr/>
            <p:nvPr/>
          </p:nvSpPr>
          <p:spPr>
            <a:xfrm>
              <a:off x="5559533" y="864057"/>
              <a:ext cx="304800" cy="48347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Down Arrow 38"/>
            <p:cNvSpPr/>
            <p:nvPr/>
          </p:nvSpPr>
          <p:spPr>
            <a:xfrm>
              <a:off x="5538950" y="1949310"/>
              <a:ext cx="304800" cy="58368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Down Arrow 39"/>
            <p:cNvSpPr/>
            <p:nvPr/>
          </p:nvSpPr>
          <p:spPr>
            <a:xfrm>
              <a:off x="5538950" y="3460960"/>
              <a:ext cx="304800" cy="56450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Down Arrow 40"/>
            <p:cNvSpPr/>
            <p:nvPr/>
          </p:nvSpPr>
          <p:spPr>
            <a:xfrm>
              <a:off x="5569604" y="4632861"/>
              <a:ext cx="304800" cy="48347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Down Arrow 41"/>
            <p:cNvSpPr/>
            <p:nvPr/>
          </p:nvSpPr>
          <p:spPr>
            <a:xfrm>
              <a:off x="5569604" y="5748797"/>
              <a:ext cx="304800" cy="48347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Elbow Connector 42"/>
            <p:cNvCxnSpPr>
              <a:stCxn id="31" idx="2"/>
              <a:endCxn id="37" idx="1"/>
            </p:cNvCxnSpPr>
            <p:nvPr/>
          </p:nvCxnSpPr>
          <p:spPr>
            <a:xfrm rot="16200000" flipH="1">
              <a:off x="2688903" y="3386079"/>
              <a:ext cx="2126140" cy="1954485"/>
            </a:xfrm>
            <a:prstGeom prst="bentConnector2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32" idx="2"/>
              <a:endCxn id="37" idx="3"/>
            </p:cNvCxnSpPr>
            <p:nvPr/>
          </p:nvCxnSpPr>
          <p:spPr>
            <a:xfrm rot="5400000">
              <a:off x="6588242" y="3406662"/>
              <a:ext cx="2126140" cy="1913321"/>
            </a:xfrm>
            <a:prstGeom prst="bentConnector2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Left Arrow 44"/>
            <p:cNvSpPr/>
            <p:nvPr/>
          </p:nvSpPr>
          <p:spPr>
            <a:xfrm>
              <a:off x="3743869" y="2818250"/>
              <a:ext cx="733537" cy="337851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ight Arrow 45"/>
            <p:cNvSpPr/>
            <p:nvPr/>
          </p:nvSpPr>
          <p:spPr>
            <a:xfrm>
              <a:off x="6905296" y="2842291"/>
              <a:ext cx="719958" cy="28903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lowchart: Terminator 46"/>
            <p:cNvSpPr/>
            <p:nvPr/>
          </p:nvSpPr>
          <p:spPr>
            <a:xfrm>
              <a:off x="4708634" y="462460"/>
              <a:ext cx="1965435" cy="388883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Start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4708634" y="1334819"/>
              <a:ext cx="1965435" cy="620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Scan for Keypress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9" name="Flowchart: Decision 48"/>
            <p:cNvSpPr/>
            <p:nvPr/>
          </p:nvSpPr>
          <p:spPr>
            <a:xfrm>
              <a:off x="4477406" y="2532998"/>
              <a:ext cx="2427890" cy="914400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Determine Key</a:t>
              </a:r>
              <a:endParaRPr lang="en-US" dirty="0"/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1792013" y="2680143"/>
              <a:ext cx="1965435" cy="620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Turn Right or left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7625254" y="2680143"/>
              <a:ext cx="1965435" cy="620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Go Forward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4708633" y="4025467"/>
              <a:ext cx="1965435" cy="620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No Movement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137561" y="2396363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UP</a:t>
              </a:r>
              <a:endParaRPr lang="en-US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794377" y="2396363"/>
              <a:ext cx="10717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Left/right</a:t>
              </a:r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026359" y="3551766"/>
              <a:ext cx="1336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No Keypress</a:t>
              </a:r>
              <a:endParaRPr lang="en-US" dirty="0"/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4729216" y="5116338"/>
              <a:ext cx="1965435" cy="62011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Continue for </a:t>
              </a:r>
            </a:p>
            <a:p>
              <a:pPr algn="ctr"/>
              <a:r>
                <a:rPr lang="en-US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0.5 sec</a:t>
              </a:r>
              <a:endPara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7" name="Down Arrow 56"/>
            <p:cNvSpPr/>
            <p:nvPr/>
          </p:nvSpPr>
          <p:spPr>
            <a:xfrm>
              <a:off x="5559533" y="864058"/>
              <a:ext cx="304800" cy="48347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Down Arrow 57"/>
            <p:cNvSpPr/>
            <p:nvPr/>
          </p:nvSpPr>
          <p:spPr>
            <a:xfrm>
              <a:off x="5538950" y="1949311"/>
              <a:ext cx="304800" cy="58368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Down Arrow 58"/>
            <p:cNvSpPr/>
            <p:nvPr/>
          </p:nvSpPr>
          <p:spPr>
            <a:xfrm>
              <a:off x="5538950" y="3460961"/>
              <a:ext cx="304800" cy="56450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Down Arrow 59"/>
            <p:cNvSpPr/>
            <p:nvPr/>
          </p:nvSpPr>
          <p:spPr>
            <a:xfrm>
              <a:off x="5569604" y="4632862"/>
              <a:ext cx="304800" cy="48347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Down Arrow 60"/>
            <p:cNvSpPr/>
            <p:nvPr/>
          </p:nvSpPr>
          <p:spPr>
            <a:xfrm>
              <a:off x="5569604" y="5748798"/>
              <a:ext cx="304800" cy="48347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Elbow Connector 61"/>
            <p:cNvCxnSpPr>
              <a:stCxn id="50" idx="2"/>
              <a:endCxn id="56" idx="1"/>
            </p:cNvCxnSpPr>
            <p:nvPr/>
          </p:nvCxnSpPr>
          <p:spPr>
            <a:xfrm rot="16200000" flipH="1">
              <a:off x="2688903" y="3386080"/>
              <a:ext cx="2126140" cy="1954485"/>
            </a:xfrm>
            <a:prstGeom prst="bentConnector2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Elbow Connector 62"/>
            <p:cNvCxnSpPr>
              <a:stCxn id="51" idx="2"/>
              <a:endCxn id="56" idx="3"/>
            </p:cNvCxnSpPr>
            <p:nvPr/>
          </p:nvCxnSpPr>
          <p:spPr>
            <a:xfrm rot="5400000">
              <a:off x="6588242" y="3406663"/>
              <a:ext cx="2126140" cy="1913321"/>
            </a:xfrm>
            <a:prstGeom prst="bentConnector2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Left Arrow 63"/>
            <p:cNvSpPr/>
            <p:nvPr/>
          </p:nvSpPr>
          <p:spPr>
            <a:xfrm>
              <a:off x="3743869" y="2818251"/>
              <a:ext cx="733537" cy="337851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ight Arrow 64"/>
            <p:cNvSpPr/>
            <p:nvPr/>
          </p:nvSpPr>
          <p:spPr>
            <a:xfrm>
              <a:off x="6905296" y="2842292"/>
              <a:ext cx="719958" cy="28903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455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car successfully drives over straight, left and right turns</a:t>
            </a:r>
          </a:p>
          <a:p>
            <a:r>
              <a:rPr lang="en-US" dirty="0" smtClean="0"/>
              <a:t>The car is able to accommodate additional sensors</a:t>
            </a:r>
          </a:p>
          <a:p>
            <a:pPr lvl="1"/>
            <a:r>
              <a:rPr lang="en-US" dirty="0" smtClean="0"/>
              <a:t>Though this requires multithreading programming, which is more complex. So it will be worked on future implementation.</a:t>
            </a:r>
          </a:p>
          <a:p>
            <a:r>
              <a:rPr lang="en-US" dirty="0" smtClean="0"/>
              <a:t>The car is very slow</a:t>
            </a:r>
          </a:p>
          <a:p>
            <a:pPr lvl="1"/>
            <a:r>
              <a:rPr lang="en-US" dirty="0" smtClean="0"/>
              <a:t>Detection and processing takes long time. Need to use powerful processor.</a:t>
            </a:r>
            <a:endParaRPr lang="en-US" dirty="0"/>
          </a:p>
          <a:p>
            <a:r>
              <a:rPr lang="en-US" dirty="0" smtClean="0"/>
              <a:t>Remote control works. But single press is processed at any moment.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DCBFC63-D349-413B-AF43-B02419A95508}" type="datetime1">
              <a:rPr lang="en-US" smtClean="0"/>
              <a:t>22-Apr-21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 MIE, CUET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1CA7EB-FBD4-4E9E-932A-D308E75F4051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 and Limitation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972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Drive </a:t>
            </a:r>
            <a:r>
              <a:rPr lang="en-US" dirty="0"/>
              <a:t>link: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drive.google.com/file/d/1PJA7G-LvgrDHkBlLhBRDVgVZ1TRDPb1S/view?usp=sharing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DCBFC63-D349-413B-AF43-B02419A95508}" type="datetime1">
              <a:rPr lang="en-US" smtClean="0"/>
              <a:t>22-Apr-21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 MIE, CUET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1CA7EB-FBD4-4E9E-932A-D308E75F4051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with Explanation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01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DCBFC63-D349-413B-AF43-B02419A95508}" type="datetime1">
              <a:rPr lang="en-US" smtClean="0"/>
              <a:t>22-Apr-21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 MIE, CUET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1CA7EB-FBD4-4E9E-932A-D308E75F4051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9" name="1509007_Masud Ahmed Rifat_bangla_v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[1] Hummel, R., “Image enhancement by histogram transformation”, </a:t>
            </a:r>
            <a:r>
              <a:rPr lang="en-US" sz="2400" dirty="0" err="1"/>
              <a:t>ieht.rept</a:t>
            </a:r>
            <a:r>
              <a:rPr lang="en-US" sz="2400" dirty="0"/>
              <a:t>, 1975.</a:t>
            </a:r>
          </a:p>
          <a:p>
            <a:r>
              <a:rPr lang="en-US" sz="2400" dirty="0"/>
              <a:t>[2] J. P. Gonzalez and U. </a:t>
            </a:r>
            <a:r>
              <a:rPr lang="en-US" sz="2400" dirty="0" err="1"/>
              <a:t>Ozguner</a:t>
            </a:r>
            <a:r>
              <a:rPr lang="en-US" sz="2400" dirty="0"/>
              <a:t>, "Lane detection using histogram-based segmentation and decision trees," ITSC2000. 2000 IEEE Intelligent Transportation Systems. Proceedings (Cat. No.00TH8493), Dearborn, MI, USA, 2000, pp. 346-351, </a:t>
            </a:r>
            <a:r>
              <a:rPr lang="en-US" sz="2400" dirty="0" err="1"/>
              <a:t>doi</a:t>
            </a:r>
            <a:r>
              <a:rPr lang="en-US" sz="2400" dirty="0"/>
              <a:t>: 10.1109/ITSC.2000.881084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[3] P. </a:t>
            </a:r>
            <a:r>
              <a:rPr lang="en-US" sz="2400" dirty="0" err="1"/>
              <a:t>Pramkeaw</a:t>
            </a:r>
            <a:r>
              <a:rPr lang="en-US" sz="2400" dirty="0"/>
              <a:t> and C. </a:t>
            </a:r>
            <a:r>
              <a:rPr lang="en-US" sz="2400" dirty="0" err="1"/>
              <a:t>Thongchaisuratkrul</a:t>
            </a:r>
            <a:r>
              <a:rPr lang="en-US" sz="2400" dirty="0"/>
              <a:t>, “Automated Driving System of Lane Detection Using Image Processing Techniques”, International Journal of the Computer, the Internet and Management Vol.27 No.1 (January-April, 2019) pp. 58-63</a:t>
            </a:r>
          </a:p>
          <a:p>
            <a:r>
              <a:rPr lang="en-US" sz="2400" dirty="0"/>
              <a:t>[4] </a:t>
            </a:r>
            <a:r>
              <a:rPr lang="en-US" sz="2400" dirty="0" err="1"/>
              <a:t>Gurjashan</a:t>
            </a:r>
            <a:r>
              <a:rPr lang="en-US" sz="2400" dirty="0"/>
              <a:t> Singh </a:t>
            </a:r>
            <a:r>
              <a:rPr lang="en-US" sz="2400" dirty="0" err="1"/>
              <a:t>Pannu</a:t>
            </a:r>
            <a:r>
              <a:rPr lang="en-US" sz="2400" dirty="0"/>
              <a:t>, Mohammad </a:t>
            </a:r>
            <a:r>
              <a:rPr lang="en-US" sz="2400" dirty="0" err="1"/>
              <a:t>Dawud</a:t>
            </a:r>
            <a:r>
              <a:rPr lang="en-US" sz="2400" dirty="0"/>
              <a:t> Ansari and </a:t>
            </a:r>
            <a:r>
              <a:rPr lang="en-US" sz="2400" dirty="0" err="1"/>
              <a:t>Pritha</a:t>
            </a:r>
            <a:r>
              <a:rPr lang="en-US" sz="2400" dirty="0"/>
              <a:t> Gupta. Article: Design and Implementation of Autonomous Car using Raspberry Pi. </a:t>
            </a:r>
            <a:r>
              <a:rPr lang="en-US" sz="2400" i="1" dirty="0"/>
              <a:t>International Journal of Computer Applications</a:t>
            </a:r>
            <a:r>
              <a:rPr lang="en-US" sz="2400" dirty="0"/>
              <a:t> 113(9):22-29, March 2015</a:t>
            </a:r>
          </a:p>
          <a:p>
            <a:endParaRPr lang="en-US" sz="2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DCBFC63-D349-413B-AF43-B02419A95508}" type="datetime1">
              <a:rPr lang="en-US" smtClean="0"/>
              <a:t>22-Apr-21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 MIE, CUET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1CA7EB-FBD4-4E9E-932A-D308E75F4051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23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eaLnBrk="1" hangingPunct="1"/>
            <a:r>
              <a:rPr lang="it-IT" b="1" dirty="0">
                <a:latin typeface="Times New Roman" pitchFamily="18" charset="0"/>
                <a:cs typeface="Times New Roman" pitchFamily="18" charset="0"/>
              </a:rPr>
              <a:t>Objectives</a:t>
            </a:r>
            <a:r>
              <a:rPr lang="it-IT" sz="3600" b="1" dirty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Ø"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Develop a prototype car with computer vision system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buFont typeface="Wingdings" pitchFamily="2" charset="2"/>
              <a:buChar char="Ø"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Integrate automatic </a:t>
            </a:r>
            <a:r>
              <a:rPr lang="en-US" sz="3600" dirty="0" smtClean="0"/>
              <a:t>lane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detection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buFont typeface="Wingdings" pitchFamily="2" charset="2"/>
              <a:buChar char="Ø"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Develop automatic </a:t>
            </a:r>
            <a:r>
              <a:rPr lang="en-US" sz="3600" dirty="0" smtClean="0"/>
              <a:t>lane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following control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  <a:p>
            <a:pPr eaLnBrk="1" hangingPunct="1">
              <a:buFont typeface="Wingdings" pitchFamily="2" charset="2"/>
              <a:buChar char="Ø"/>
            </a:pPr>
            <a:r>
              <a:rPr lang="en-US" sz="3600" dirty="0" smtClean="0">
                <a:latin typeface="Times New Roman" pitchFamily="18" charset="0"/>
                <a:cs typeface="Times New Roman" pitchFamily="18" charset="0"/>
              </a:rPr>
              <a:t>Develop remote control of the car</a:t>
            </a:r>
            <a:endParaRPr lang="en-US" sz="3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rPr>
              <a:t>Department of  MIE, CUET</a:t>
            </a:r>
            <a:endParaRPr lang="en-US" dirty="0">
              <a:solidFill>
                <a:prstClr val="black">
                  <a:tint val="75000"/>
                </a:prstClr>
              </a:solidFill>
              <a:latin typeface="Arial" charset="0"/>
              <a:cs typeface="Arial" charset="0"/>
            </a:endParaRPr>
          </a:p>
        </p:txBody>
      </p:sp>
      <p:sp>
        <p:nvSpPr>
          <p:cNvPr id="3077" name="Slide Number Placeholder 4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356351"/>
            <a:ext cx="28448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BD0D577A-E816-48A9-92CA-960787668704}" type="slidenum">
              <a:rPr lang="en-US"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1E34C2-BE08-49AF-8C47-0888FCDEA7EA}" type="datetime1">
              <a:rPr lang="en-US" smtClean="0"/>
              <a:t>22-Apr-21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12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[</a:t>
            </a:r>
            <a:r>
              <a:rPr lang="en-US" sz="2400" dirty="0"/>
              <a:t>5] N. P. </a:t>
            </a:r>
            <a:r>
              <a:rPr lang="en-US" sz="2400" dirty="0" err="1"/>
              <a:t>Pawar</a:t>
            </a:r>
            <a:r>
              <a:rPr lang="en-US" sz="2400" dirty="0"/>
              <a:t> and M. M. </a:t>
            </a:r>
            <a:r>
              <a:rPr lang="en-US" sz="2400" dirty="0" err="1"/>
              <a:t>Patil</a:t>
            </a:r>
            <a:r>
              <a:rPr lang="en-US" sz="2400" dirty="0"/>
              <a:t> “Driver Assistance System based on Raspberry Pi”, International Journal of Computer Applications (0975 – 8887),Volume 95– No.16, June 2014</a:t>
            </a:r>
          </a:p>
          <a:p>
            <a:r>
              <a:rPr lang="en-US" sz="2400" dirty="0"/>
              <a:t>[6] Raja </a:t>
            </a:r>
            <a:r>
              <a:rPr lang="en-US" sz="2400" dirty="0" err="1"/>
              <a:t>Muthalagu</a:t>
            </a:r>
            <a:r>
              <a:rPr lang="en-US" sz="2400" dirty="0"/>
              <a:t>, </a:t>
            </a:r>
            <a:r>
              <a:rPr lang="en-US" sz="2400" dirty="0" err="1"/>
              <a:t>Anudeepsekhar</a:t>
            </a:r>
            <a:r>
              <a:rPr lang="en-US" sz="2400" dirty="0"/>
              <a:t> </a:t>
            </a:r>
            <a:r>
              <a:rPr lang="en-US" sz="2400" dirty="0" err="1"/>
              <a:t>Bolimera</a:t>
            </a:r>
            <a:r>
              <a:rPr lang="en-US" sz="2400" dirty="0"/>
              <a:t>, V. </a:t>
            </a:r>
            <a:r>
              <a:rPr lang="en-US" sz="2400" dirty="0" err="1"/>
              <a:t>Kalaichelvi</a:t>
            </a:r>
            <a:r>
              <a:rPr lang="en-US" sz="2400" dirty="0"/>
              <a:t>, Lane detection technique based on perspective transformation and histogram analysis for self-driving cars, Computers &amp; Electrical Engineering, Volume 85, 2020, 106653, ISSN 0045-7906, </a:t>
            </a:r>
            <a:r>
              <a:rPr lang="en-US" sz="2400" u="sng" dirty="0">
                <a:hlinkClick r:id="rId2"/>
              </a:rPr>
              <a:t>https://doi.org/10.1016/j.compeleceng.2020.106653</a:t>
            </a:r>
            <a:r>
              <a:rPr lang="en-US" sz="2400" dirty="0"/>
              <a:t>.     (</a:t>
            </a:r>
            <a:r>
              <a:rPr lang="en-US" sz="2400" u="sng" dirty="0">
                <a:hlinkClick r:id="rId3"/>
              </a:rPr>
              <a:t>https://www.sciencedirect.com/science/article/pii/S0045790620305085</a:t>
            </a:r>
            <a:r>
              <a:rPr lang="en-US" sz="2400" dirty="0" smtClean="0"/>
              <a:t>)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DCBFC63-D349-413B-AF43-B02419A95508}" type="datetime1">
              <a:rPr lang="en-US" smtClean="0"/>
              <a:t>22-Apr-21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 MIE, CUET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1CA7EB-FBD4-4E9E-932A-D308E75F4051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(continued)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910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[7] </a:t>
            </a:r>
            <a:r>
              <a:rPr lang="en-US" sz="2400" dirty="0" smtClean="0"/>
              <a:t>HSV cylinder, Page url: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 https://commons.wikimedia.org/wiki/File:HSV_color_solid_cylinder.png, file URL: https://upload.wikimedia.org/wikipedia/commons/4/4e/HSV_color_solid_cylinder.png, attribution: </a:t>
            </a:r>
            <a:r>
              <a:rPr lang="en-US" sz="2400" dirty="0" err="1"/>
              <a:t>SharkD</a:t>
            </a:r>
            <a:r>
              <a:rPr lang="en-US" sz="2400" dirty="0"/>
              <a:t>, CC BY-SA 3.0 &lt;https://creativecommons.org/licenses/by-sa/3.0&gt;, via Wikimedia Commons. Date taken: 14 </a:t>
            </a:r>
            <a:r>
              <a:rPr lang="en-US" sz="2400" dirty="0" smtClean="0"/>
              <a:t>April,2021</a:t>
            </a:r>
          </a:p>
          <a:p>
            <a:r>
              <a:rPr lang="en-US" sz="2400" dirty="0" smtClean="0"/>
              <a:t>[8] </a:t>
            </a:r>
            <a:r>
              <a:rPr lang="en-US" sz="2400" dirty="0">
                <a:hlinkClick r:id="rId2"/>
              </a:rPr>
              <a:t>https://www.allaboutcircuits.com/technical-articles/introduction-to-histogram-equalization</a:t>
            </a:r>
            <a:r>
              <a:rPr lang="en-US" sz="2400" dirty="0" smtClean="0">
                <a:hlinkClick r:id="rId2"/>
              </a:rPr>
              <a:t>/</a:t>
            </a:r>
            <a:endParaRPr lang="en-US" sz="2400" dirty="0" smtClean="0"/>
          </a:p>
          <a:p>
            <a:r>
              <a:rPr lang="en-US" sz="2400" smtClean="0"/>
              <a:t>[</a:t>
            </a:r>
            <a:r>
              <a:rPr lang="en-US" sz="2400"/>
              <a:t>9</a:t>
            </a:r>
            <a:r>
              <a:rPr lang="en-US" sz="2400" smtClean="0"/>
              <a:t>] </a:t>
            </a:r>
            <a:r>
              <a:rPr lang="en-US" sz="2400" dirty="0"/>
              <a:t>https://www.murtazahassan.com/courses/self-driving-car-using-raspberry-pi/lesson/finding-curve/</a:t>
            </a:r>
            <a:endParaRPr lang="en-US" sz="2400" dirty="0" smtClean="0"/>
          </a:p>
          <a:p>
            <a:endParaRPr lang="en-US" sz="2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DCBFC63-D349-413B-AF43-B02419A95508}" type="datetime1">
              <a:rPr lang="en-US" smtClean="0"/>
              <a:t>22-Apr-21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 MIE, CUET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1CA7EB-FBD4-4E9E-932A-D308E75F4051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 (continued)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71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you.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Questions and Answers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DCBFC63-D349-413B-AF43-B02419A95508}" type="datetime1">
              <a:rPr lang="en-US" smtClean="0"/>
              <a:t>22-Apr-21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 MIE, CUET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1CA7EB-FBD4-4E9E-932A-D308E75F4051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67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DCBFC63-D349-413B-AF43-B02419A95508}" type="datetime1">
              <a:rPr lang="en-US" smtClean="0"/>
              <a:t>22-Apr-21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 MIE, CUET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1CA7EB-FBD4-4E9E-932A-D308E75F4051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Flow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89185" y="1837411"/>
            <a:ext cx="11813629" cy="3058506"/>
            <a:chOff x="273268" y="1650124"/>
            <a:chExt cx="11813629" cy="3058506"/>
          </a:xfrm>
        </p:grpSpPr>
        <p:sp>
          <p:nvSpPr>
            <p:cNvPr id="18" name="Rounded Rectangle 17"/>
            <p:cNvSpPr/>
            <p:nvPr/>
          </p:nvSpPr>
          <p:spPr>
            <a:xfrm>
              <a:off x="273268" y="2711665"/>
              <a:ext cx="2596055" cy="19969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Prototype Car with Vision support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371028" y="2711664"/>
              <a:ext cx="2596055" cy="19969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Road Detection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6468788" y="2711664"/>
              <a:ext cx="2596055" cy="19969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Road Driving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9490842" y="2711664"/>
              <a:ext cx="2596055" cy="199696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Additional Remote Control</a:t>
              </a:r>
              <a:endParaRPr lang="en-US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Right Arrow 21"/>
            <p:cNvSpPr/>
            <p:nvPr/>
          </p:nvSpPr>
          <p:spPr>
            <a:xfrm>
              <a:off x="2869323" y="3536725"/>
              <a:ext cx="501705" cy="34684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Arrow 22"/>
            <p:cNvSpPr/>
            <p:nvPr/>
          </p:nvSpPr>
          <p:spPr>
            <a:xfrm>
              <a:off x="5972008" y="3536725"/>
              <a:ext cx="501705" cy="34684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ight Arrow 23"/>
            <p:cNvSpPr/>
            <p:nvPr/>
          </p:nvSpPr>
          <p:spPr>
            <a:xfrm>
              <a:off x="9064843" y="3536725"/>
              <a:ext cx="501705" cy="34684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ight Arrow 24"/>
            <p:cNvSpPr/>
            <p:nvPr/>
          </p:nvSpPr>
          <p:spPr>
            <a:xfrm>
              <a:off x="546538" y="1650124"/>
              <a:ext cx="11351172" cy="93542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Flow</a:t>
              </a:r>
              <a:endParaRPr 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670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Scopes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Automation in car includes all the components of mechatronics, like hardware, software, intelligence</a:t>
            </a:r>
          </a:p>
          <a:p>
            <a:r>
              <a:rPr 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Reduce traffic accidents caused by human error</a:t>
            </a:r>
          </a:p>
          <a:p>
            <a:r>
              <a:rPr 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Increase safety on the road</a:t>
            </a:r>
          </a:p>
          <a:p>
            <a:r>
              <a:rPr 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Collaborate in the advancement of car technology</a:t>
            </a:r>
          </a:p>
          <a:p>
            <a:r>
              <a:rPr 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The prototype can be used to test more advanced features in physical world rather  than in simulation.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  <a:latin typeface="Arial" charset="0"/>
                <a:cs typeface="Arial" charset="0"/>
              </a:rPr>
              <a:t>Department of  MIE, CUET</a:t>
            </a:r>
            <a:endParaRPr lang="en-US" dirty="0">
              <a:solidFill>
                <a:prstClr val="black">
                  <a:tint val="75000"/>
                </a:prstClr>
              </a:solidFill>
              <a:latin typeface="Arial" charset="0"/>
              <a:cs typeface="Arial" charset="0"/>
            </a:endParaRPr>
          </a:p>
        </p:txBody>
      </p:sp>
      <p:sp>
        <p:nvSpPr>
          <p:cNvPr id="4099" name="Slide Number Placeholder 2"/>
          <p:cNvSpPr>
            <a:spLocks noGrp="1"/>
          </p:cNvSpPr>
          <p:nvPr>
            <p:ph type="sldNum" sz="quarter" idx="12"/>
          </p:nvPr>
        </p:nvSpPr>
        <p:spPr bwMode="auto">
          <a:xfrm>
            <a:off x="8737600" y="6356351"/>
            <a:ext cx="2844800" cy="365125"/>
          </a:xfrm>
          <a:noFill/>
          <a:ln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8BCFA666-C177-4910-9251-8E9D78495BD3}" type="slidenum">
              <a:rPr lang="en-US">
                <a:latin typeface="Arial" charset="0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>
              <a:latin typeface="Arial" charset="0"/>
              <a:cs typeface="Arial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664F48A-4EFB-428C-A41D-4AFF1708D7C4}" type="datetime1">
              <a:rPr lang="en-US" smtClean="0"/>
              <a:t>22-Apr-21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69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4344570"/>
              </p:ext>
            </p:extLst>
          </p:nvPr>
        </p:nvGraphicFramePr>
        <p:xfrm>
          <a:off x="609600" y="1600200"/>
          <a:ext cx="10972800" cy="3688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8853">
                  <a:extLst>
                    <a:ext uri="{9D8B030D-6E8A-4147-A177-3AD203B41FA5}">
                      <a16:colId xmlns:a16="http://schemas.microsoft.com/office/drawing/2014/main" val="2435384044"/>
                    </a:ext>
                  </a:extLst>
                </a:gridCol>
                <a:gridCol w="3139807">
                  <a:extLst>
                    <a:ext uri="{9D8B030D-6E8A-4147-A177-3AD203B41FA5}">
                      <a16:colId xmlns:a16="http://schemas.microsoft.com/office/drawing/2014/main" val="1938568927"/>
                    </a:ext>
                  </a:extLst>
                </a:gridCol>
                <a:gridCol w="5534140">
                  <a:extLst>
                    <a:ext uri="{9D8B030D-6E8A-4147-A177-3AD203B41FA5}">
                      <a16:colId xmlns:a16="http://schemas.microsoft.com/office/drawing/2014/main" val="1968959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Author 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Title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Contribution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134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Hummel, R. [1]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Image enhancement by histogram transformation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Suggested a number techniques makes use of easily computed local context features by each point’s gray level during histogram transformation.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27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J. P. </a:t>
                      </a:r>
                      <a:r>
                        <a:rPr lang="es-ES" sz="2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Gonzalez</a:t>
                      </a:r>
                      <a:r>
                        <a:rPr lang="es-ES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and U. </a:t>
                      </a:r>
                      <a:r>
                        <a:rPr lang="es-ES" sz="2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Ozguner</a:t>
                      </a:r>
                      <a:r>
                        <a:rPr lang="es-ES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[2]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Lane detection using histogram-based segmentation and decision trees</a:t>
                      </a:r>
                      <a:endParaRPr 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Exploits the characteristics of the gray level histogram of the road to detect lane markers. 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65210"/>
                  </a:ext>
                </a:extLst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DCBFC63-D349-413B-AF43-B02419A95508}" type="datetime1">
              <a:rPr lang="en-US" smtClean="0"/>
              <a:t>22-Apr-21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 MIE, CUET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1CA7EB-FBD4-4E9E-932A-D308E75F4051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45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8312864"/>
              </p:ext>
            </p:extLst>
          </p:nvPr>
        </p:nvGraphicFramePr>
        <p:xfrm>
          <a:off x="609600" y="1600200"/>
          <a:ext cx="10972800" cy="441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8853">
                  <a:extLst>
                    <a:ext uri="{9D8B030D-6E8A-4147-A177-3AD203B41FA5}">
                      <a16:colId xmlns:a16="http://schemas.microsoft.com/office/drawing/2014/main" val="2435384044"/>
                    </a:ext>
                  </a:extLst>
                </a:gridCol>
                <a:gridCol w="3139807">
                  <a:extLst>
                    <a:ext uri="{9D8B030D-6E8A-4147-A177-3AD203B41FA5}">
                      <a16:colId xmlns:a16="http://schemas.microsoft.com/office/drawing/2014/main" val="1938568927"/>
                    </a:ext>
                  </a:extLst>
                </a:gridCol>
                <a:gridCol w="5534140">
                  <a:extLst>
                    <a:ext uri="{9D8B030D-6E8A-4147-A177-3AD203B41FA5}">
                      <a16:colId xmlns:a16="http://schemas.microsoft.com/office/drawing/2014/main" val="1968959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Author 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Title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Contribution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134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P. </a:t>
                      </a:r>
                      <a:r>
                        <a:rPr lang="en-US" sz="2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Pramkeaw</a:t>
                      </a:r>
                      <a:r>
                        <a:rPr lang="en-US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and C. </a:t>
                      </a:r>
                      <a:r>
                        <a:rPr lang="en-US" sz="2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Thongchaisuratkrul</a:t>
                      </a:r>
                      <a:r>
                        <a:rPr lang="en-US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[3]</a:t>
                      </a:r>
                      <a:endParaRPr lang="en-US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Automated Driving System of Lane Detection Using Image Processing Techniques </a:t>
                      </a:r>
                      <a:endParaRPr lang="en-US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 system that is mostly accurate in an environment where there is no objects or obstruction, the road is clearly seen and the light is not too bright. 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27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Gurjashan</a:t>
                      </a:r>
                      <a:r>
                        <a:rPr lang="en-US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Singh </a:t>
                      </a:r>
                      <a:r>
                        <a:rPr lang="en-US" sz="2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Pannu</a:t>
                      </a:r>
                      <a:r>
                        <a:rPr lang="en-US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Mohammad </a:t>
                      </a:r>
                      <a:r>
                        <a:rPr lang="en-US" sz="2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Dawud</a:t>
                      </a:r>
                      <a:r>
                        <a:rPr lang="en-US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Ansari and </a:t>
                      </a:r>
                      <a:r>
                        <a:rPr lang="en-US" sz="2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Pritha</a:t>
                      </a:r>
                      <a:r>
                        <a:rPr lang="en-US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Gupta[4] </a:t>
                      </a:r>
                      <a:endParaRPr lang="en-US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Design and Implementation of Autonomous Car using Raspberry Pi</a:t>
                      </a:r>
                      <a:endParaRPr lang="en-US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Uses Hough line transformation. They also have an extra feature of region of interest.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65210"/>
                  </a:ext>
                </a:extLst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DCBFC63-D349-413B-AF43-B02419A95508}" type="datetime1">
              <a:rPr lang="en-US" smtClean="0"/>
              <a:t>22-Apr-21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 MIE, CUET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1CA7EB-FBD4-4E9E-932A-D308E75F4051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59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5173866"/>
              </p:ext>
            </p:extLst>
          </p:nvPr>
        </p:nvGraphicFramePr>
        <p:xfrm>
          <a:off x="609600" y="1600200"/>
          <a:ext cx="10972800" cy="478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8853">
                  <a:extLst>
                    <a:ext uri="{9D8B030D-6E8A-4147-A177-3AD203B41FA5}">
                      <a16:colId xmlns:a16="http://schemas.microsoft.com/office/drawing/2014/main" val="2435384044"/>
                    </a:ext>
                  </a:extLst>
                </a:gridCol>
                <a:gridCol w="3139807">
                  <a:extLst>
                    <a:ext uri="{9D8B030D-6E8A-4147-A177-3AD203B41FA5}">
                      <a16:colId xmlns:a16="http://schemas.microsoft.com/office/drawing/2014/main" val="1938568927"/>
                    </a:ext>
                  </a:extLst>
                </a:gridCol>
                <a:gridCol w="5534140">
                  <a:extLst>
                    <a:ext uri="{9D8B030D-6E8A-4147-A177-3AD203B41FA5}">
                      <a16:colId xmlns:a16="http://schemas.microsoft.com/office/drawing/2014/main" val="19689596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Author 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Title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Contribution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134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N. P. </a:t>
                      </a:r>
                      <a:r>
                        <a:rPr lang="en-US" sz="2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Pawar</a:t>
                      </a:r>
                      <a:r>
                        <a:rPr lang="en-US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and M. M. </a:t>
                      </a:r>
                      <a:r>
                        <a:rPr lang="en-US" sz="2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Patil</a:t>
                      </a:r>
                      <a:r>
                        <a:rPr lang="en-US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[5]</a:t>
                      </a:r>
                      <a:endParaRPr lang="en-US" sz="6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Driver Assistance System based on Raspberry Pi </a:t>
                      </a:r>
                      <a:endParaRPr lang="en-US" sz="6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Used Hough line transformation for finding lane lines and gave satisfactory results. They also compressed there video before streaming. Network bandwidth made a significant impact on video transmission.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27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Raja </a:t>
                      </a:r>
                      <a:r>
                        <a:rPr lang="en-US" sz="2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Muthalagu</a:t>
                      </a:r>
                      <a:r>
                        <a:rPr lang="en-US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2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Anudeepsekhar</a:t>
                      </a:r>
                      <a:r>
                        <a:rPr lang="en-US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Bolimera</a:t>
                      </a:r>
                      <a:r>
                        <a:rPr lang="en-US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V. </a:t>
                      </a:r>
                      <a:r>
                        <a:rPr lang="en-US" sz="2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Kalaichelvi</a:t>
                      </a:r>
                      <a:r>
                        <a:rPr lang="en-US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[6]</a:t>
                      </a:r>
                      <a:endParaRPr lang="en-US" sz="6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Lane detection technique based on perspective transformation and histogram analysis for self-driving cars </a:t>
                      </a:r>
                      <a:endParaRPr lang="en-US" sz="6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Preprocessing of the image. Both Sobel operator and color </a:t>
                      </a:r>
                      <a:r>
                        <a:rPr lang="en-US" sz="2400" dirty="0" err="1" smtClean="0"/>
                        <a:t>thresholding</a:t>
                      </a:r>
                      <a:r>
                        <a:rPr lang="en-US" sz="2400" dirty="0" smtClean="0"/>
                        <a:t> is used. Preprocessing is computationally expensive.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65210"/>
                  </a:ext>
                </a:extLst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DCBFC63-D349-413B-AF43-B02419A95508}" type="datetime1">
              <a:rPr lang="en-US" smtClean="0"/>
              <a:t>22-Apr-21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Department of  MIE, CUET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1CA7EB-FBD4-4E9E-932A-D308E75F405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9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z="3600" b="1" dirty="0" smtClean="0"/>
              <a:t>Methodology</a:t>
            </a:r>
            <a:endParaRPr lang="en-US" sz="3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FD0F1AE-545F-4600-B6FA-0882EA289DB4}" type="datetime1">
              <a:rPr lang="en-US" smtClean="0"/>
              <a:t>22-Apr-21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Department of  MIE, CUET</a:t>
            </a:r>
          </a:p>
        </p:txBody>
      </p:sp>
      <p:sp>
        <p:nvSpPr>
          <p:cNvPr id="512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E01ACBD-466B-4C82-8E79-C31FACBF803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84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3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1076</TotalTime>
  <Words>1375</Words>
  <Application>Microsoft Office PowerPoint</Application>
  <PresentationFormat>Widescreen</PresentationFormat>
  <Paragraphs>316</Paragraphs>
  <Slides>32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Tahoma</vt:lpstr>
      <vt:lpstr>Times New Roman</vt:lpstr>
      <vt:lpstr>Wingdings</vt:lpstr>
      <vt:lpstr>1_Office Theme</vt:lpstr>
      <vt:lpstr>Remotely Controllable Driverless Vehicle Equipped With Computer Vision System</vt:lpstr>
      <vt:lpstr>Introduction</vt:lpstr>
      <vt:lpstr>Objectives </vt:lpstr>
      <vt:lpstr>Project Flow</vt:lpstr>
      <vt:lpstr>Scopes</vt:lpstr>
      <vt:lpstr>Literature Review</vt:lpstr>
      <vt:lpstr>Literature Review</vt:lpstr>
      <vt:lpstr>Literature Review</vt:lpstr>
      <vt:lpstr>Methodology</vt:lpstr>
      <vt:lpstr>System Overview</vt:lpstr>
      <vt:lpstr>System Overview (Continued)</vt:lpstr>
      <vt:lpstr>Image Processing Pipeline</vt:lpstr>
      <vt:lpstr>Thresholding</vt:lpstr>
      <vt:lpstr>Thresholding and Binary Masking</vt:lpstr>
      <vt:lpstr>Warp Perspective / Birds Eye</vt:lpstr>
      <vt:lpstr>Warp Effect</vt:lpstr>
      <vt:lpstr>Histogram</vt:lpstr>
      <vt:lpstr>Histogram</vt:lpstr>
      <vt:lpstr>Decision Logic</vt:lpstr>
      <vt:lpstr>Decision / Logic Flow</vt:lpstr>
      <vt:lpstr>Motor Driver Diagram</vt:lpstr>
      <vt:lpstr>Power Design</vt:lpstr>
      <vt:lpstr>Power for Logic System</vt:lpstr>
      <vt:lpstr>Remote Control System</vt:lpstr>
      <vt:lpstr>Remote Control Algorithm</vt:lpstr>
      <vt:lpstr>Result and Limitation</vt:lpstr>
      <vt:lpstr>Video with Explanation</vt:lpstr>
      <vt:lpstr>PowerPoint Presentation</vt:lpstr>
      <vt:lpstr>References</vt:lpstr>
      <vt:lpstr>References (continued)</vt:lpstr>
      <vt:lpstr>References (continued)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masud rifat</dc:creator>
  <cp:lastModifiedBy>masud rifat</cp:lastModifiedBy>
  <cp:revision>99</cp:revision>
  <dcterms:created xsi:type="dcterms:W3CDTF">2021-04-11T06:16:16Z</dcterms:created>
  <dcterms:modified xsi:type="dcterms:W3CDTF">2021-04-22T06:31:45Z</dcterms:modified>
</cp:coreProperties>
</file>